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61" r:id="rId3"/>
    <p:sldId id="262" r:id="rId4"/>
    <p:sldId id="263" r:id="rId5"/>
    <p:sldId id="292" r:id="rId6"/>
    <p:sldId id="291" r:id="rId7"/>
    <p:sldId id="264" r:id="rId8"/>
    <p:sldId id="265" r:id="rId9"/>
    <p:sldId id="266" r:id="rId10"/>
    <p:sldId id="293" r:id="rId11"/>
    <p:sldId id="267" r:id="rId12"/>
    <p:sldId id="270" r:id="rId13"/>
    <p:sldId id="294" r:id="rId14"/>
    <p:sldId id="289" r:id="rId15"/>
    <p:sldId id="295" r:id="rId16"/>
    <p:sldId id="271" r:id="rId17"/>
    <p:sldId id="272" r:id="rId18"/>
    <p:sldId id="274" r:id="rId19"/>
    <p:sldId id="275" r:id="rId20"/>
    <p:sldId id="276" r:id="rId21"/>
    <p:sldId id="277" r:id="rId22"/>
    <p:sldId id="279" r:id="rId23"/>
    <p:sldId id="280" r:id="rId24"/>
    <p:sldId id="281" r:id="rId25"/>
    <p:sldId id="282" r:id="rId26"/>
    <p:sldId id="286" r:id="rId27"/>
    <p:sldId id="287" r:id="rId28"/>
    <p:sldId id="290" r:id="rId29"/>
    <p:sldId id="288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17" autoAdjust="0"/>
    <p:restoredTop sz="94679" autoAdjust="0"/>
  </p:normalViewPr>
  <p:slideViewPr>
    <p:cSldViewPr>
      <p:cViewPr varScale="1">
        <p:scale>
          <a:sx n="58" d="100"/>
          <a:sy n="58" d="100"/>
        </p:scale>
        <p:origin x="-106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6454D3D-1F61-4D63-9E85-D1D156F77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0673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39D7CEF-502A-4009-A483-D8300F383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775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C83EF-517F-43D1-9400-C8E6E8C063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12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1 - </a:t>
            </a:r>
            <a:fld id="{4EC8E0A6-67A1-46E4-AF3F-C35FE8E2C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1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1 - </a:t>
            </a:r>
            <a:fld id="{80748863-90AF-420B-A041-E4B0FE970B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2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1 - </a:t>
            </a:r>
            <a:fld id="{4DC16515-C582-489E-AACA-3B47E07540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030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1 - </a:t>
            </a:r>
            <a:fld id="{B8F51BA6-EA99-4181-83BB-3FCB9BEB21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014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1 - </a:t>
            </a:r>
            <a:fld id="{C6B86D77-E258-4456-8D22-FEF86DA928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61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1 - </a:t>
            </a:r>
            <a:fld id="{D736A896-5063-4D99-AB7E-081D2B6D4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29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1 - </a:t>
            </a:r>
            <a:fld id="{64DABBEF-18D1-4151-A6A2-01A69E734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99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1 - </a:t>
            </a:r>
            <a:fld id="{AE62D593-46BE-40A7-BD2A-AB1D89E910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099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1 - </a:t>
            </a:r>
            <a:fld id="{EFF5880E-AB4D-4366-8696-53EE91CB1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730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1 - </a:t>
            </a:r>
            <a:fld id="{46E25D38-9844-4329-9B0A-E450361DC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48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 Lecture 1 - </a:t>
            </a:r>
            <a:fld id="{49F5AE09-2B29-48C7-AB6C-8591CA8496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faculty.etsu.edu/pin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smtClean="0"/>
              <a:t>Lecture 1</a:t>
            </a:r>
            <a:br>
              <a:rPr lang="en-US" smtClean="0"/>
            </a:br>
            <a:r>
              <a:rPr lang="en-US" smtClean="0"/>
              <a:t>Course Introduction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Attendance Policy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z="2800" smtClean="0"/>
              <a:t>You must attend at least two-thirds of a day’s scheduled class time to be considered present</a:t>
            </a:r>
          </a:p>
          <a:p>
            <a:r>
              <a:rPr lang="en-US" sz="2800" smtClean="0"/>
              <a:t> Repeated lateness or early departures may be counted as an absence at the instructor’s discretion </a:t>
            </a:r>
            <a:endParaRPr lang="en-US" smtClean="0"/>
          </a:p>
          <a:p>
            <a:endParaRPr lang="en-US" smtClean="0"/>
          </a:p>
        </p:txBody>
      </p:sp>
      <p:sp>
        <p:nvSpPr>
          <p:cNvPr id="1229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229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22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250897CC-A80A-40C7-9911-A7DC2868B6AA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smtClean="0">
              <a:latin typeface="Arial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95400" y="1905000"/>
          <a:ext cx="6096000" cy="2022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95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Number of Absences</a:t>
                      </a:r>
                      <a:endParaRPr lang="en-US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smtClean="0"/>
                        <a:t>Penalty</a:t>
                      </a:r>
                      <a:endParaRPr lang="en-US" sz="1800" dirty="0"/>
                    </a:p>
                  </a:txBody>
                  <a:tcPr marT="45734" marB="45734"/>
                </a:tc>
              </a:tr>
              <a:tr h="37095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&lt; 3</a:t>
                      </a:r>
                      <a:endParaRPr lang="en-US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 penalty</a:t>
                      </a:r>
                      <a:endParaRPr lang="en-US" sz="1800" dirty="0"/>
                    </a:p>
                  </a:txBody>
                  <a:tcPr marT="45734" marB="45734"/>
                </a:tc>
              </a:tr>
              <a:tr h="64028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r>
                        <a:rPr lang="en-US" sz="1800" baseline="0" dirty="0" smtClean="0"/>
                        <a:t> – 4 </a:t>
                      </a:r>
                      <a:endParaRPr lang="en-US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Decrement</a:t>
                      </a:r>
                      <a:r>
                        <a:rPr lang="en-US" sz="1800" baseline="0" dirty="0" smtClean="0"/>
                        <a:t> 1 letter grade level</a:t>
                      </a:r>
                    </a:p>
                    <a:p>
                      <a:r>
                        <a:rPr lang="en-US" sz="1800" baseline="0" dirty="0" smtClean="0"/>
                        <a:t>e.g.   B</a:t>
                      </a:r>
                      <a:r>
                        <a:rPr lang="en-US" sz="1800" baseline="30000" dirty="0" smtClean="0"/>
                        <a:t>-</a:t>
                      </a:r>
                      <a:r>
                        <a:rPr lang="en-US" sz="1800" baseline="0" dirty="0" smtClean="0"/>
                        <a:t>  drops to C</a:t>
                      </a:r>
                      <a:r>
                        <a:rPr lang="en-US" sz="1800" baseline="30000" dirty="0" smtClean="0"/>
                        <a:t>+</a:t>
                      </a:r>
                      <a:endParaRPr lang="en-US" sz="1800" baseline="30000" dirty="0"/>
                    </a:p>
                  </a:txBody>
                  <a:tcPr marT="45734" marB="45734"/>
                </a:tc>
              </a:tr>
              <a:tr h="64028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 or more</a:t>
                      </a:r>
                      <a:endParaRPr lang="en-US" sz="1800" dirty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Decrement 1</a:t>
                      </a:r>
                      <a:r>
                        <a:rPr lang="en-US" sz="1800" baseline="0" dirty="0" smtClean="0"/>
                        <a:t> letter grade level for </a:t>
                      </a:r>
                      <a:r>
                        <a:rPr lang="en-US" sz="1800" b="1" baseline="0" dirty="0" smtClean="0"/>
                        <a:t>each additional absence</a:t>
                      </a:r>
                      <a:endParaRPr lang="en-US" sz="1800" b="1" dirty="0"/>
                    </a:p>
                  </a:txBody>
                  <a:tcPr marT="45734" marB="45734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A1041D4B-5459-4ED7-B5D6-447EDD81C7C3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Tests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Three tests</a:t>
            </a:r>
          </a:p>
          <a:p>
            <a:pPr lvl="1" eaLnBrk="1" hangingPunct="1"/>
            <a:r>
              <a:rPr lang="en-US" dirty="0" smtClean="0"/>
              <a:t>Test 1 given at </a:t>
            </a:r>
            <a:r>
              <a:rPr lang="en-US" dirty="0" smtClean="0"/>
              <a:t>approximately 5 weeks</a:t>
            </a:r>
          </a:p>
          <a:p>
            <a:pPr lvl="1" eaLnBrk="1" hangingPunct="1"/>
            <a:r>
              <a:rPr lang="en-US" dirty="0" smtClean="0"/>
              <a:t>Test 2 given at </a:t>
            </a:r>
            <a:r>
              <a:rPr lang="en-US" dirty="0" smtClean="0"/>
              <a:t>approximately 10 weeks</a:t>
            </a:r>
          </a:p>
          <a:p>
            <a:pPr lvl="1" eaLnBrk="1" hangingPunct="1"/>
            <a:r>
              <a:rPr lang="en-US" dirty="0" smtClean="0"/>
              <a:t>Test 3 is </a:t>
            </a:r>
            <a:r>
              <a:rPr lang="en-US" dirty="0" smtClean="0"/>
              <a:t>the comprehensive course final exam</a:t>
            </a:r>
          </a:p>
          <a:p>
            <a:pPr eaLnBrk="1" hangingPunct="1"/>
            <a:r>
              <a:rPr lang="en-US" dirty="0" smtClean="0"/>
              <a:t>Missed tests cannot be made up without</a:t>
            </a:r>
          </a:p>
          <a:p>
            <a:pPr lvl="1" eaLnBrk="1" hangingPunct="1"/>
            <a:r>
              <a:rPr lang="en-US" dirty="0" smtClean="0"/>
              <a:t>Prior approval, or</a:t>
            </a:r>
          </a:p>
          <a:p>
            <a:pPr lvl="1" eaLnBrk="1" hangingPunct="1"/>
            <a:r>
              <a:rPr lang="en-US" dirty="0" smtClean="0"/>
              <a:t>Verifiable extenuating circumstances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9C127CA7-2DF7-497D-B0EE-A314A92CD934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Daily Work and Homework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No makeup for missed daily work (in-class assignments / quizzes)</a:t>
            </a:r>
          </a:p>
          <a:p>
            <a:pPr eaLnBrk="1" hangingPunct="1"/>
            <a:r>
              <a:rPr lang="en-US" dirty="0" smtClean="0"/>
              <a:t>Timed quizzes will be given at the beginning of  Monday’s class period</a:t>
            </a:r>
          </a:p>
          <a:p>
            <a:pPr eaLnBrk="1" hangingPunct="1"/>
            <a:r>
              <a:rPr lang="en-US" dirty="0" smtClean="0"/>
              <a:t>Homework is due the beginning of class on the assigned date</a:t>
            </a:r>
          </a:p>
          <a:p>
            <a:pPr lvl="1" eaLnBrk="1" hangingPunct="1"/>
            <a:r>
              <a:rPr lang="en-US" dirty="0" smtClean="0">
                <a:solidFill>
                  <a:schemeClr val="tx2"/>
                </a:solidFill>
              </a:rPr>
              <a:t>Late homework will be   </a:t>
            </a:r>
            <a:r>
              <a:rPr lang="en-US" dirty="0" smtClean="0">
                <a:solidFill>
                  <a:srgbClr val="FF0000"/>
                </a:solidFill>
              </a:rPr>
              <a:t>n o t  </a:t>
            </a:r>
            <a:r>
              <a:rPr lang="en-US" dirty="0" smtClean="0">
                <a:solidFill>
                  <a:schemeClr val="tx2"/>
                </a:solidFill>
              </a:rPr>
              <a:t> be accepted, spare yourself the embarrassment of asking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Daily Work (continued)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To somewhat ameliorate this seemingly draconian late-work policy</a:t>
            </a:r>
          </a:p>
          <a:p>
            <a:pPr lvl="1"/>
            <a:r>
              <a:rPr lang="en-US" smtClean="0"/>
              <a:t>I will drop your lowest daily work grade and your lowest homework grade</a:t>
            </a:r>
          </a:p>
          <a:p>
            <a:endParaRPr lang="en-US" smtClean="0"/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17198906-DFEA-4A81-BBBE-9EE1F1AC8DF8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049D130F-F966-4794-A59B-9599349B7282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On-Your-Own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In-depth assignment designed to allow you to explore some of the concepts in greater depth</a:t>
            </a:r>
          </a:p>
          <a:p>
            <a:pPr eaLnBrk="1" hangingPunct="1"/>
            <a:r>
              <a:rPr lang="en-US" dirty="0" smtClean="0"/>
              <a:t>Chose one from the list of topics provided</a:t>
            </a:r>
          </a:p>
          <a:p>
            <a:pPr lvl="1" eaLnBrk="1" hangingPunct="1"/>
            <a:r>
              <a:rPr lang="en-US" dirty="0" smtClean="0"/>
              <a:t>You may pick a topic not on the list, if it is approved by your instructor</a:t>
            </a:r>
          </a:p>
          <a:p>
            <a:pPr eaLnBrk="1" hangingPunct="1"/>
            <a:r>
              <a:rPr lang="en-US" dirty="0" smtClean="0"/>
              <a:t>Due date: See Course Artifacts Schedule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Tracking Your Course Progress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instructors do not react favorably to questions of the ilk</a:t>
            </a:r>
            <a:br>
              <a:rPr lang="en-US" dirty="0" smtClean="0"/>
            </a:br>
            <a:r>
              <a:rPr lang="en-US" dirty="0" smtClean="0"/>
              <a:t>	“How am I doing in 1900?”</a:t>
            </a:r>
          </a:p>
          <a:p>
            <a:r>
              <a:rPr lang="en-US" dirty="0" smtClean="0"/>
              <a:t>To that end, I have placed an Excel Workbook on the course website</a:t>
            </a:r>
          </a:p>
          <a:p>
            <a:r>
              <a:rPr lang="en-US" dirty="0" smtClean="0"/>
              <a:t>Use it to maintain an up-to-date status of your grade in this course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38E18883-0048-4EAD-99F4-5274233A13B7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A643637B-5A3D-45C8-B712-52A16DE72514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Course Expectations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You are </a:t>
            </a:r>
            <a:r>
              <a:rPr lang="en-US" dirty="0"/>
              <a:t>e</a:t>
            </a:r>
            <a:r>
              <a:rPr lang="en-US" dirty="0" smtClean="0"/>
              <a:t>xpected to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Be on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Be prepared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Be attentive in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Participate in class discussions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Most students do not find an easy course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To do well, you must be prepared to spend a </a:t>
            </a:r>
            <a:r>
              <a:rPr lang="en-US" dirty="0" smtClean="0">
                <a:solidFill>
                  <a:schemeClr val="tx2"/>
                </a:solidFill>
              </a:rPr>
              <a:t>minimum</a:t>
            </a:r>
            <a:r>
              <a:rPr lang="en-US" dirty="0" smtClean="0"/>
              <a:t> of 3 hours outside class for each hour in class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F752ACDD-D37B-4FBC-BDED-D87705F71B32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Academic Misconduct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The student-teacher relationship is based on trust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Unless specifically stated otherwise, all work must be your own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 take the presence of your name on the submitted work as affirmation that the work is entirely your own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Questions </a:t>
            </a:r>
            <a:r>
              <a:rPr lang="en-US" dirty="0" smtClean="0"/>
              <a:t>/ </a:t>
            </a:r>
            <a:r>
              <a:rPr lang="en-US" dirty="0"/>
              <a:t>Comments?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E98B8DDF-BBCF-475F-81F4-34BF60CA556B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 Expectations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I believe that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Each student is responsible for his own education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Actions have consequences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 am always willing to help students who seek help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In return, I expect that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Y</a:t>
            </a:r>
            <a:r>
              <a:rPr lang="en-US" dirty="0" smtClean="0"/>
              <a:t>ou are current with all assignments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Read ahead of where I am lecturing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31967060-FAEA-421E-8364-50E566CBF529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Class Behavior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 will accord to you the respect due a fellow human being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 expect the same from you toward me and your fellow classmates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No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Heckling,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Snide remarks,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Put downs,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Pendiculation, 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Sleeping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05B704DB-2689-4C51-ACAD-143E1ABF304F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10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4102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Course web site</a:t>
            </a:r>
          </a:p>
          <a:p>
            <a:pPr eaLnBrk="1" hangingPunct="1"/>
            <a:r>
              <a:rPr lang="en-US" dirty="0" smtClean="0"/>
              <a:t>Handout and review syllabus</a:t>
            </a:r>
          </a:p>
          <a:p>
            <a:pPr eaLnBrk="1" hangingPunct="1"/>
            <a:r>
              <a:rPr lang="en-US" dirty="0" smtClean="0"/>
              <a:t>General expectations</a:t>
            </a:r>
          </a:p>
          <a:p>
            <a:pPr eaLnBrk="1" hangingPunct="1"/>
            <a:r>
              <a:rPr lang="en-US" dirty="0" smtClean="0"/>
              <a:t>Who am I?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DFEFC968-0EB3-415D-9E44-4725DF1E6A62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Class Behavior (continued)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Generally, I do not tolerate</a:t>
            </a:r>
          </a:p>
          <a:p>
            <a:pPr lvl="1" eaLnBrk="1" hangingPunct="1"/>
            <a:r>
              <a:rPr lang="en-US" dirty="0" smtClean="0"/>
              <a:t>Aside conversations among students</a:t>
            </a:r>
          </a:p>
          <a:p>
            <a:pPr lvl="1" eaLnBrk="1" hangingPunct="1"/>
            <a:r>
              <a:rPr lang="en-US" dirty="0" smtClean="0"/>
              <a:t>Habitual lateness</a:t>
            </a:r>
          </a:p>
          <a:p>
            <a:pPr eaLnBrk="1" hangingPunct="1"/>
            <a:r>
              <a:rPr lang="en-US" dirty="0" smtClean="0"/>
              <a:t>Practice good manners</a:t>
            </a:r>
          </a:p>
          <a:p>
            <a:pPr lvl="1" eaLnBrk="1" hangingPunct="1"/>
            <a:r>
              <a:rPr lang="en-US" dirty="0" smtClean="0"/>
              <a:t>“Make Your Momma Proud”</a:t>
            </a:r>
          </a:p>
          <a:p>
            <a:pPr eaLnBrk="1" hangingPunct="1"/>
            <a:r>
              <a:rPr lang="en-US" dirty="0" smtClean="0"/>
              <a:t>If you have a problem with the way in which I run the class</a:t>
            </a:r>
          </a:p>
          <a:p>
            <a:pPr lvl="1" eaLnBrk="1" hangingPunct="1"/>
            <a:r>
              <a:rPr lang="en-US" dirty="0" smtClean="0"/>
              <a:t>Come talk to me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29A89152-C178-4057-8EAB-8445BB19BB2B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Seeking Help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If you are having a problem,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Seek help immediately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Don’t wait until you fall hopelessly behind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Course material </a:t>
            </a:r>
            <a:r>
              <a:rPr lang="en-US" dirty="0"/>
              <a:t>i</a:t>
            </a:r>
            <a:r>
              <a:rPr lang="en-US" dirty="0" smtClean="0"/>
              <a:t>s cumulative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Drop by my office, early in the semester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Before you are having a problem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To locate my office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To overcome your natural reluctance to visit the “Old Buzzard”  in his “lair”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1D559B90-511D-426B-8C6B-4FBB915B9B30}" type="slidenum">
              <a:rPr lang="en-US" sz="1400" smtClean="0">
                <a:latin typeface="Arial" charset="0"/>
              </a:rPr>
              <a:pPr eaLnBrk="1" hangingPunct="1"/>
              <a:t>22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Asking Questions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 encourage questions</a:t>
            </a:r>
          </a:p>
          <a:p>
            <a:pPr lvl="1" eaLnBrk="1" hangingPunct="1"/>
            <a:r>
              <a:rPr lang="en-US" dirty="0" smtClean="0"/>
              <a:t>When the question arises</a:t>
            </a:r>
          </a:p>
          <a:p>
            <a:pPr eaLnBrk="1" hangingPunct="1"/>
            <a:r>
              <a:rPr lang="en-US" dirty="0" smtClean="0"/>
              <a:t>If you don’t understand something</a:t>
            </a:r>
          </a:p>
          <a:p>
            <a:pPr lvl="1" eaLnBrk="1" hangingPunct="1"/>
            <a:r>
              <a:rPr lang="en-US" dirty="0" smtClean="0"/>
              <a:t>A word</a:t>
            </a:r>
          </a:p>
          <a:p>
            <a:pPr lvl="1" eaLnBrk="1" hangingPunct="1"/>
            <a:r>
              <a:rPr lang="en-US" dirty="0" smtClean="0"/>
              <a:t>A concept</a:t>
            </a:r>
          </a:p>
          <a:p>
            <a:pPr lvl="1" eaLnBrk="1" hangingPunct="1"/>
            <a:r>
              <a:rPr lang="en-US" dirty="0" smtClean="0"/>
              <a:t>A calculation</a:t>
            </a:r>
          </a:p>
          <a:p>
            <a:pPr lvl="1" eaLnBrk="1" hangingPunct="1"/>
            <a:r>
              <a:rPr lang="en-US" dirty="0" smtClean="0"/>
              <a:t>A code snippet</a:t>
            </a:r>
          </a:p>
          <a:p>
            <a:pPr lvl="1" eaLnBrk="1" hangingPunct="1">
              <a:buFontTx/>
              <a:buNone/>
            </a:pPr>
            <a:r>
              <a:rPr lang="en-US" dirty="0" smtClean="0">
                <a:solidFill>
                  <a:schemeClr val="tx2"/>
                </a:solidFill>
              </a:rPr>
              <a:t>		A S K </a:t>
            </a:r>
            <a:r>
              <a:rPr lang="en-US" b="1" dirty="0" smtClean="0">
                <a:solidFill>
                  <a:schemeClr val="tx2"/>
                </a:solidFill>
              </a:rPr>
              <a:t>!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E6440A3C-6397-4D4C-B5E6-044797206D84}" type="slidenum">
              <a:rPr lang="en-US" sz="1400" smtClean="0">
                <a:latin typeface="Arial" charset="0"/>
              </a:rPr>
              <a:pPr eaLnBrk="1" hangingPunct="1"/>
              <a:t>23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Asking Questions (continued)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Never assume that the material will become clearer with time</a:t>
            </a:r>
          </a:p>
          <a:p>
            <a:pPr eaLnBrk="1" hangingPunct="1"/>
            <a:r>
              <a:rPr lang="en-US" dirty="0" smtClean="0"/>
              <a:t>If you don’t understand something,</a:t>
            </a:r>
          </a:p>
          <a:p>
            <a:pPr lvl="1" eaLnBrk="1" hangingPunct="1"/>
            <a:r>
              <a:rPr lang="en-US" dirty="0" smtClean="0"/>
              <a:t>Most likely another class member also is confused</a:t>
            </a:r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Any Questions / Comments?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673A9A95-768C-465D-A06F-F6D814B03D7B}" type="slidenum">
              <a:rPr lang="en-US" sz="1400" smtClean="0">
                <a:latin typeface="Arial" charset="0"/>
              </a:rPr>
              <a:pPr eaLnBrk="1" hangingPunct="1"/>
              <a:t>24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Who Am I?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Hearing problems</a:t>
            </a:r>
          </a:p>
          <a:p>
            <a:pPr eaLnBrk="1" hangingPunct="1"/>
            <a:r>
              <a:rPr lang="en-US" dirty="0" smtClean="0"/>
              <a:t>Mannerisms</a:t>
            </a:r>
          </a:p>
          <a:p>
            <a:pPr eaLnBrk="1" hangingPunct="1"/>
            <a:r>
              <a:rPr lang="en-US" dirty="0" smtClean="0"/>
              <a:t>Past experience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4E80C296-2975-4D4B-9AEB-AAE7EF2FD8A7}" type="slidenum">
              <a:rPr lang="en-US" sz="1400" smtClean="0">
                <a:latin typeface="Arial" charset="0"/>
              </a:rPr>
              <a:pPr eaLnBrk="1" hangingPunct="1"/>
              <a:t>25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Who Are You?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Usual approach not effective for 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As a student, I </a:t>
            </a:r>
            <a:r>
              <a:rPr lang="en-US" dirty="0" smtClean="0">
                <a:solidFill>
                  <a:schemeClr val="tx2"/>
                </a:solidFill>
              </a:rPr>
              <a:t>hated</a:t>
            </a:r>
            <a:r>
              <a:rPr lang="en-US" dirty="0" smtClean="0"/>
              <a:t> 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You don’t have time to organize your thoughts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I won’t remember much of what you tell 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I won’t have any record of your comments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Instead, write me a Letter of Introduction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Follow direction on the Homework 1 Assignment Sheet</a:t>
            </a:r>
            <a:endParaRPr 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2853BA60-278E-48B0-BA35-3686FC85B714}" type="slidenum">
              <a:rPr lang="en-US" sz="1400" smtClean="0">
                <a:latin typeface="Arial" charset="0"/>
              </a:rPr>
              <a:pPr eaLnBrk="1" hangingPunct="1"/>
              <a:t>26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Final Thought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do you think is the single most important characteristic of a successful person?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86AEE448-4D25-487E-A9CA-BC56E75DA885}" type="slidenum">
              <a:rPr lang="en-US" sz="1400" smtClean="0">
                <a:latin typeface="Arial" charset="0"/>
              </a:rPr>
              <a:pPr eaLnBrk="1" hangingPunct="1"/>
              <a:t>27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Persistence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>
                <a:cs typeface="Times New Roman" charset="0"/>
              </a:rPr>
              <a:t>Nothing in the world can take the place of persistence.</a:t>
            </a:r>
          </a:p>
          <a:p>
            <a:pPr eaLnBrk="1" hangingPunct="1">
              <a:buFontTx/>
              <a:buNone/>
            </a:pPr>
            <a:r>
              <a:rPr lang="en-US" sz="2400" smtClean="0">
                <a:cs typeface="Times New Roman" charset="0"/>
              </a:rPr>
              <a:t>Talent will not: </a:t>
            </a:r>
          </a:p>
          <a:p>
            <a:pPr eaLnBrk="1" hangingPunct="1">
              <a:buFontTx/>
              <a:buNone/>
            </a:pPr>
            <a:r>
              <a:rPr lang="en-US" sz="2400" smtClean="0">
                <a:cs typeface="Times New Roman" charset="0"/>
              </a:rPr>
              <a:t>	Nothing is more common than unsuccessful men with talent.</a:t>
            </a:r>
          </a:p>
          <a:p>
            <a:pPr eaLnBrk="1" hangingPunct="1">
              <a:buFontTx/>
              <a:buNone/>
            </a:pPr>
            <a:r>
              <a:rPr lang="en-US" sz="2400" smtClean="0">
                <a:cs typeface="Times New Roman" charset="0"/>
              </a:rPr>
              <a:t>Genius will not: </a:t>
            </a:r>
          </a:p>
          <a:p>
            <a:pPr eaLnBrk="1" hangingPunct="1">
              <a:buFontTx/>
              <a:buNone/>
            </a:pPr>
            <a:r>
              <a:rPr lang="en-US" sz="2400" smtClean="0">
                <a:cs typeface="Times New Roman" charset="0"/>
              </a:rPr>
              <a:t>	Unrewarded genius is almost a proverb.</a:t>
            </a:r>
          </a:p>
          <a:p>
            <a:pPr eaLnBrk="1" hangingPunct="1">
              <a:buFontTx/>
              <a:buNone/>
            </a:pPr>
            <a:r>
              <a:rPr lang="en-US" sz="2400" smtClean="0">
                <a:cs typeface="Times New Roman" charset="0"/>
              </a:rPr>
              <a:t>Education will not: </a:t>
            </a:r>
          </a:p>
          <a:p>
            <a:pPr eaLnBrk="1" hangingPunct="1">
              <a:buFontTx/>
              <a:buNone/>
            </a:pPr>
            <a:r>
              <a:rPr lang="en-US" sz="2400" smtClean="0">
                <a:cs typeface="Times New Roman" charset="0"/>
              </a:rPr>
              <a:t>	The world is full of educated derelicts.</a:t>
            </a:r>
          </a:p>
          <a:p>
            <a:pPr eaLnBrk="1" hangingPunct="1">
              <a:buFontTx/>
              <a:buNone/>
            </a:pPr>
            <a:r>
              <a:rPr lang="en-US" sz="2400" smtClean="0">
                <a:cs typeface="Times New Roman" charset="0"/>
              </a:rPr>
              <a:t>Persistence and determination alone are omnipotent.</a:t>
            </a:r>
          </a:p>
          <a:p>
            <a:pPr eaLnBrk="1" hangingPunct="1">
              <a:buFontTx/>
              <a:buNone/>
            </a:pPr>
            <a:endParaRPr lang="en-US" sz="2400" smtClean="0">
              <a:cs typeface="Times New Roman" charset="0"/>
            </a:endParaRPr>
          </a:p>
          <a:p>
            <a:pPr algn="r" eaLnBrk="1" hangingPunct="1">
              <a:buFontTx/>
              <a:buNone/>
            </a:pPr>
            <a:r>
              <a:rPr lang="en-US" sz="2400" smtClean="0">
                <a:cs typeface="Times New Roman" charset="0"/>
              </a:rPr>
              <a:t>-- Calvin Coolidge</a:t>
            </a:r>
            <a:endParaRPr lang="en-US" sz="280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1 kilo-Word </a:t>
            </a:r>
            <a:r>
              <a:rPr lang="en-US" dirty="0" smtClean="0"/>
              <a:t>Equivalent </a:t>
            </a:r>
          </a:p>
        </p:txBody>
      </p:sp>
      <p:sp>
        <p:nvSpPr>
          <p:cNvPr id="31747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1748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17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7ACFF08A-B22F-4EDA-BFE8-9B7FF5193E0F}" type="slidenum">
              <a:rPr lang="en-US" sz="1400" smtClean="0">
                <a:latin typeface="Arial" charset="0"/>
              </a:rPr>
              <a:pPr eaLnBrk="1" hangingPunct="1"/>
              <a:t>28</a:t>
            </a:fld>
            <a:endParaRPr lang="en-US" sz="1400" smtClean="0">
              <a:latin typeface="Arial" charset="0"/>
            </a:endParaRPr>
          </a:p>
        </p:txBody>
      </p:sp>
      <p:pic>
        <p:nvPicPr>
          <p:cNvPr id="317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0" y="1600200"/>
            <a:ext cx="3276600" cy="4613275"/>
          </a:xfr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22F4920C-F05E-42BD-B97A-A95BC3B9E4D9}" type="slidenum">
              <a:rPr lang="en-US" sz="1400" smtClean="0">
                <a:latin typeface="Arial" charset="0"/>
              </a:rPr>
              <a:pPr eaLnBrk="1" hangingPunct="1"/>
              <a:t>29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Questions or Comments?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4EEC656A-DA1A-4B5A-A842-82A6660C5E86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Course Web Site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I maintain a web site with links to pages for each course I teach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	</a:t>
            </a:r>
            <a:r>
              <a:rPr lang="en-US" dirty="0" smtClean="0">
                <a:hlinkClick r:id="rId2"/>
              </a:rPr>
              <a:t>http://faculty.etsu.edu/pine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Each course page contains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Lecture slides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Handouts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Exercises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Course Update Log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Nota </a:t>
            </a:r>
            <a:r>
              <a:rPr lang="en-US" dirty="0" err="1" smtClean="0"/>
              <a:t>Bene</a:t>
            </a:r>
            <a:r>
              <a:rPr lang="en-US" dirty="0" smtClean="0"/>
              <a:t>:  Course Artifacts Schedule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0DEDA1AE-755B-46D2-9E84-AEC19E159C65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Course Syllabus Key Items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Office hours</a:t>
            </a:r>
          </a:p>
          <a:p>
            <a:pPr lvl="1" eaLnBrk="1" hangingPunct="1"/>
            <a:r>
              <a:rPr lang="en-US" dirty="0" smtClean="0"/>
              <a:t>As posted on Web page and outside office door</a:t>
            </a:r>
          </a:p>
          <a:p>
            <a:pPr lvl="2" eaLnBrk="1" hangingPunct="1"/>
            <a:r>
              <a:rPr lang="en-US" dirty="0" smtClean="0"/>
              <a:t>I try to always be present during posted hours</a:t>
            </a:r>
          </a:p>
          <a:p>
            <a:pPr lvl="2" eaLnBrk="1" hangingPunct="1"/>
            <a:r>
              <a:rPr lang="en-US" dirty="0" smtClean="0"/>
              <a:t>I am in my office many additional hours</a:t>
            </a:r>
          </a:p>
          <a:p>
            <a:pPr lvl="3" eaLnBrk="1" hangingPunct="1"/>
            <a:r>
              <a:rPr lang="en-US" dirty="0" smtClean="0"/>
              <a:t>If the door is open or ajar</a:t>
            </a:r>
          </a:p>
          <a:p>
            <a:pPr lvl="4" eaLnBrk="1" hangingPunct="1"/>
            <a:r>
              <a:rPr lang="en-US" dirty="0" smtClean="0"/>
              <a:t>Feel free to knock</a:t>
            </a:r>
          </a:p>
          <a:p>
            <a:pPr lvl="3" eaLnBrk="1" hangingPunct="1"/>
            <a:r>
              <a:rPr lang="en-US" dirty="0" smtClean="0"/>
              <a:t>If the door is closed</a:t>
            </a:r>
          </a:p>
          <a:p>
            <a:pPr lvl="4" eaLnBrk="1" hangingPunct="1"/>
            <a:r>
              <a:rPr lang="en-US" dirty="0" smtClean="0"/>
              <a:t>I am either not in my office, or</a:t>
            </a:r>
          </a:p>
          <a:p>
            <a:pPr lvl="4" eaLnBrk="1" hangingPunct="1"/>
            <a:r>
              <a:rPr lang="en-US" dirty="0" smtClean="0"/>
              <a:t>I do not wish to be disturbed	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Initial Office Hours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Office:  Nicks 4 – 460</a:t>
            </a:r>
          </a:p>
          <a:p>
            <a:pPr>
              <a:defRPr/>
            </a:pPr>
            <a:r>
              <a:rPr lang="en-US" dirty="0" smtClean="0"/>
              <a:t>Scheduled office hours</a:t>
            </a:r>
          </a:p>
          <a:p>
            <a:pPr lvl="1">
              <a:defRPr/>
            </a:pPr>
            <a:r>
              <a:rPr lang="en-US" dirty="0" smtClean="0"/>
              <a:t>Monday, Wednesday	</a:t>
            </a:r>
            <a:r>
              <a:rPr lang="en-US" dirty="0" smtClean="0"/>
              <a:t>  8:00 </a:t>
            </a:r>
            <a:r>
              <a:rPr lang="en-US" dirty="0" smtClean="0"/>
              <a:t>– 9:00</a:t>
            </a:r>
            <a:br>
              <a:rPr lang="en-US" dirty="0" smtClean="0"/>
            </a:br>
            <a:r>
              <a:rPr lang="en-US" dirty="0" smtClean="0"/>
              <a:t>					</a:t>
            </a:r>
            <a:r>
              <a:rPr lang="en-US" dirty="0"/>
              <a:t>12:30 – </a:t>
            </a:r>
            <a:r>
              <a:rPr lang="en-US" dirty="0" smtClean="0"/>
              <a:t>2:30</a:t>
            </a:r>
            <a:endParaRPr lang="en-US" dirty="0" smtClean="0"/>
          </a:p>
          <a:p>
            <a:pPr marL="0" indent="0">
              <a:buFontTx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Other hours by </a:t>
            </a:r>
            <a:r>
              <a:rPr lang="en-US" dirty="0" smtClean="0"/>
              <a:t>appointment</a:t>
            </a:r>
            <a:endParaRPr lang="en-US" dirty="0" smtClean="0"/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16C450F3-9694-4A68-9E18-3F923CEFEF29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of Laptops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use of laptops or other electronic devices is prohibited during lectures</a:t>
            </a:r>
          </a:p>
          <a:p>
            <a:r>
              <a:rPr lang="en-US" dirty="0" smtClean="0"/>
              <a:t>The only exceptions shall be: </a:t>
            </a:r>
          </a:p>
          <a:p>
            <a:pPr lvl="1"/>
            <a:r>
              <a:rPr lang="en-US" dirty="0" smtClean="0"/>
              <a:t>Students who need special accommodations and present to the instructor the appropriate documentation from ETSU Disability Services so stating</a:t>
            </a:r>
          </a:p>
        </p:txBody>
      </p:sp>
      <p:sp>
        <p:nvSpPr>
          <p:cNvPr id="8196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81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95D648DE-ECAE-4C61-8C03-6D0A8147C12C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F9789BD6-5737-4B86-AE43-2D6455A88717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Course Text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i="1" dirty="0" smtClean="0"/>
              <a:t>Discrete Mathematics and Its Applications, Seventh Edition</a:t>
            </a:r>
            <a:endParaRPr lang="en-US" i="1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Kenneth Rosen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ISBN-13	</a:t>
            </a:r>
            <a:r>
              <a:rPr lang="en-US" dirty="0" smtClean="0"/>
              <a:t>978-0-07-338309-5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 do </a:t>
            </a:r>
            <a:r>
              <a:rPr lang="en-US" dirty="0" smtClean="0">
                <a:solidFill>
                  <a:schemeClr val="tx2"/>
                </a:solidFill>
              </a:rPr>
              <a:t>not</a:t>
            </a:r>
            <a:r>
              <a:rPr lang="en-US" dirty="0" smtClean="0"/>
              <a:t> lecture on all material assigned in text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You are responsible for all material assigned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2ABDB111-1259-4151-9E62-020E4A6AECDB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Grading Criteria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Your final grade will be determined by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Tests		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3 equally weighted – 60%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Daily Work (Quizzes and In-class assignments)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15%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Homework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15%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On-Your-Own (Individual Project)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10%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1 - </a:t>
            </a:r>
            <a:fld id="{8A9AD3BB-1653-47FB-A35F-3E58C0F73B21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Attendance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153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Attend all classes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My experience shows, particularly in CSCI 1900: 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chemeClr val="tx2"/>
                </a:solidFill>
                <a:latin typeface="Comic Sans MS" pitchFamily="66" charset="0"/>
              </a:rPr>
              <a:t>Poor student attendance </a:t>
            </a:r>
            <a:r>
              <a:rPr lang="en-US" sz="2000" dirty="0" smtClean="0">
                <a:solidFill>
                  <a:schemeClr val="tx2"/>
                </a:solidFill>
                <a:latin typeface="Comic Sans MS" pitchFamily="66" charset="0"/>
                <a:cs typeface="Times New Roman" charset="0"/>
              </a:rPr>
              <a:t>≡ Poor student performance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Attendance policy is in effect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Independent study of class lecture slides is a poor substitute for class attendance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If you are absent, it is your responsibility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To submit any work due, </a:t>
            </a:r>
            <a:r>
              <a:rPr lang="en-US" sz="2400" dirty="0" smtClean="0">
                <a:solidFill>
                  <a:schemeClr val="tx2"/>
                </a:solidFill>
                <a:cs typeface="Times New Roman" charset="0"/>
              </a:rPr>
              <a:t>prior to beginning of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To determine what work was assigned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To study the material covered by the lecture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2120</TotalTime>
  <Words>1181</Words>
  <Application>Microsoft Office PowerPoint</Application>
  <PresentationFormat>On-screen Show (4:3)</PresentationFormat>
  <Paragraphs>280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Fireball</vt:lpstr>
      <vt:lpstr>Lecture 1 Course Introduction</vt:lpstr>
      <vt:lpstr>Lecture Overview</vt:lpstr>
      <vt:lpstr>Course Web Site</vt:lpstr>
      <vt:lpstr>Course Syllabus Key Items</vt:lpstr>
      <vt:lpstr>Initial Office Hours</vt:lpstr>
      <vt:lpstr>Use of Laptops</vt:lpstr>
      <vt:lpstr>Course Text</vt:lpstr>
      <vt:lpstr>Grading Criteria</vt:lpstr>
      <vt:lpstr>Attendance</vt:lpstr>
      <vt:lpstr>Attendance Policy</vt:lpstr>
      <vt:lpstr>Tests</vt:lpstr>
      <vt:lpstr>Daily Work and Homework</vt:lpstr>
      <vt:lpstr>Daily Work (continued)</vt:lpstr>
      <vt:lpstr>On-Your-Own</vt:lpstr>
      <vt:lpstr>Tracking Your Course Progress</vt:lpstr>
      <vt:lpstr>Course Expectations</vt:lpstr>
      <vt:lpstr>Academic Misconduct</vt:lpstr>
      <vt:lpstr>General Expectations</vt:lpstr>
      <vt:lpstr>Class Behavior</vt:lpstr>
      <vt:lpstr>Class Behavior (continued)</vt:lpstr>
      <vt:lpstr>Seeking Help</vt:lpstr>
      <vt:lpstr>Asking Questions</vt:lpstr>
      <vt:lpstr>Asking Questions (continued)</vt:lpstr>
      <vt:lpstr>Who Am I?</vt:lpstr>
      <vt:lpstr>Who Are You?</vt:lpstr>
      <vt:lpstr>Final Thought</vt:lpstr>
      <vt:lpstr>Persistence</vt:lpstr>
      <vt:lpstr>1 kilo-Word Equivalent </vt:lpstr>
      <vt:lpstr>Questions or Comments?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Bill</cp:lastModifiedBy>
  <cp:revision>75</cp:revision>
  <cp:lastPrinted>1601-01-01T00:00:00Z</cp:lastPrinted>
  <dcterms:created xsi:type="dcterms:W3CDTF">2003-01-26T23:29:36Z</dcterms:created>
  <dcterms:modified xsi:type="dcterms:W3CDTF">2014-08-16T20:51:21Z</dcterms:modified>
</cp:coreProperties>
</file>